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1" r:id="rId2"/>
    <p:sldId id="258" r:id="rId3"/>
    <p:sldId id="262" r:id="rId4"/>
    <p:sldId id="260" r:id="rId5"/>
    <p:sldId id="267" r:id="rId6"/>
    <p:sldId id="268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9" r:id="rId22"/>
    <p:sldId id="290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2" r:id="rId34"/>
    <p:sldId id="291" r:id="rId35"/>
    <p:sldId id="293" r:id="rId3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8E16"/>
    <a:srgbClr val="FF00FF"/>
    <a:srgbClr val="A50021"/>
    <a:srgbClr val="CC0099"/>
    <a:srgbClr val="00FFFF"/>
    <a:srgbClr val="F3420B"/>
    <a:srgbClr val="FAFE66"/>
    <a:srgbClr val="FF7C8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28CCE-29DC-41A1-912C-7AE2672D4681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EABBB-B1C9-4A6E-A820-D56D9A78160E}" type="slidenum">
              <a:rPr lang="en-GB" smtClean="0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0545C5-D70B-49F1-AEA7-DBB1611885E3}" type="slidenum">
              <a:rPr lang="en-GB"/>
              <a:pPr/>
              <a:t>2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04022-9DC6-4591-BFBC-011FF41BFD9D}" type="datetimeFigureOut">
              <a:rPr lang="es-ES" smtClean="0"/>
              <a:pPr/>
              <a:t>27/02/2013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307F4-B02A-490A-B534-84BEFCC3214C}" type="slidenum">
              <a:rPr lang="en-GB" smtClean="0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1/17/Naadam_rider_2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es/url?sa=i&amp;rct=j&amp;q=&amp;esrc=s&amp;frm=1&amp;source=images&amp;cd=&amp;cad=rja&amp;docid=vDqZN0I73wu5PM&amp;tbnid=xoiQKu283FtmRM:&amp;ved=0CAUQjRw&amp;url=http://www.nas.gov.ua/en/Structure/dgb/dbg/Pages/default.aspx&amp;ei=VUcqUa6dE4LC9gSfvYGoDA&amp;bvm=bv.42768644,d.dmQ&amp;psig=AFQjCNHTbzOh7ys2nkT2_3faQL63CxHq6g&amp;ust=1361811631034336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drimasd.org/blogs/universo/wp-content/blogs.dir/42/files/818/o_paisaje%20estepa%20fr%C3%ADas%20Espa%C3%B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28572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The</a:t>
            </a:r>
            <a:r>
              <a:rPr lang="es-E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s-ES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Steppe</a:t>
            </a:r>
            <a:endParaRPr lang="es-E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madrimasd.org/blogs/universo/wp-content/blogs.dir/42/files/818/o_paisaje%20estepa%20fr%C3%ADas%20Espa%C3%B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dirty="0" err="1" smtClean="0">
                <a:ln w="571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Alpine</a:t>
            </a:r>
            <a:r>
              <a:rPr lang="es-ES" sz="8000" b="1" dirty="0" smtClean="0">
                <a:ln w="571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s-ES" sz="8000" b="1" dirty="0" err="1" smtClean="0">
                <a:ln w="5715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Steppe</a:t>
            </a:r>
            <a:endParaRPr lang="es-ES" sz="8000" b="1" dirty="0">
              <a:ln w="5715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285852" y="1785926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6" name="5 CuadroTexto"/>
          <p:cNvSpPr txBox="1"/>
          <p:nvPr/>
        </p:nvSpPr>
        <p:spPr>
          <a:xfrm>
            <a:off x="1142976" y="2143116"/>
            <a:ext cx="65722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3420B"/>
                </a:solidFill>
              </a:rPr>
              <a:t>It has medium-height grass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F3420B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3420B"/>
                </a:solidFill>
              </a:rPr>
              <a:t>This type of steppe is always located in high latitude places, near high and snowy </a:t>
            </a:r>
            <a:r>
              <a:rPr lang="en-GB" sz="2800" dirty="0" err="1" smtClean="0">
                <a:solidFill>
                  <a:srgbClr val="F3420B"/>
                </a:solidFill>
              </a:rPr>
              <a:t>montains</a:t>
            </a:r>
            <a:r>
              <a:rPr lang="en-GB" sz="2800" dirty="0" smtClean="0">
                <a:solidFill>
                  <a:srgbClr val="F3420B"/>
                </a:solidFill>
              </a:rPr>
              <a:t> or </a:t>
            </a:r>
            <a:r>
              <a:rPr lang="en-GB" sz="2800" dirty="0" err="1" smtClean="0">
                <a:solidFill>
                  <a:srgbClr val="F3420B"/>
                </a:solidFill>
              </a:rPr>
              <a:t>glaciars</a:t>
            </a:r>
            <a:endParaRPr lang="en-GB" sz="2800" dirty="0" smtClean="0">
              <a:solidFill>
                <a:srgbClr val="F3420B"/>
              </a:solidFill>
            </a:endParaRP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F3420B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3420B"/>
                </a:solidFill>
              </a:rPr>
              <a:t> It has freezing temperatures all year long </a:t>
            </a:r>
            <a:endParaRPr lang="en-GB" sz="2800" dirty="0">
              <a:solidFill>
                <a:srgbClr val="F3420B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castellar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100010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Fauna</a:t>
            </a:r>
            <a:endParaRPr lang="es-ES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www.hamertonzoopark.com/files/images/products/thumb_w500/pictures-and-cards-corsac-fox-s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643306" y="0"/>
            <a:ext cx="550069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Corsac</a:t>
            </a:r>
            <a:r>
              <a:rPr lang="es-ES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Fox</a:t>
            </a:r>
            <a:endParaRPr lang="es-ES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farm3.static.flickr.com/2654/4238922988_91576a87f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57214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Mongolian</a:t>
            </a:r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s-E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Gerbil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beniceartfriends.com/wp-content/uploads/2011/05/saiga-antelope-photo-credit-n-j-sing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Saiga </a:t>
            </a:r>
            <a:r>
              <a:rPr lang="es-ES" sz="8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Antelope</a:t>
            </a:r>
            <a:endParaRPr lang="es-ES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ecologyadventure2.edublogs.org/files/2011/04/canadian-lynx.jpg-2-2e8qx7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1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57150">
                  <a:solidFill>
                    <a:schemeClr val="bg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Northern</a:t>
            </a:r>
            <a:r>
              <a:rPr lang="es-ES" sz="8000" b="1" cap="none" spc="0" dirty="0" smtClean="0">
                <a:ln w="57150">
                  <a:solidFill>
                    <a:schemeClr val="bg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s-ES" sz="8000" b="1" cap="none" spc="0" dirty="0" err="1" smtClean="0">
                <a:ln w="57150">
                  <a:solidFill>
                    <a:schemeClr val="bg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Lynx</a:t>
            </a:r>
            <a:endParaRPr lang="es-ES" sz="8000" b="1" cap="none" spc="0" dirty="0">
              <a:ln w="57150">
                <a:solidFill>
                  <a:schemeClr val="bg1"/>
                </a:solidFill>
                <a:prstDash val="solid"/>
              </a:ln>
              <a:solidFill>
                <a:srgbClr val="00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farm4.static.flickr.com/3153/2908146802_420c6d1e23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Saker</a:t>
            </a:r>
            <a:r>
              <a:rPr lang="es-E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Falcon</a:t>
            </a:r>
            <a:endParaRPr lang="es-E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guardian-re.com/Southwest+Montana+Photos/sage+grou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557214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Sage-Grouse</a:t>
            </a:r>
            <a:endParaRPr lang="es-ES" sz="8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ages.fanpop.com/images/image_uploads/wild-horses-the-animal-kingdom-250738_1024_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534561"/>
            <a:ext cx="52857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57150" cmpd="sng">
                  <a:solidFill>
                    <a:srgbClr val="A5002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Wild </a:t>
            </a:r>
            <a:r>
              <a:rPr lang="es-ES" sz="8000" b="1" cap="none" spc="0" dirty="0" err="1" smtClean="0">
                <a:ln w="57150" cmpd="sng">
                  <a:solidFill>
                    <a:srgbClr val="A5002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Horses</a:t>
            </a:r>
            <a:endParaRPr lang="es-ES" sz="8000" b="1" cap="none" spc="0" dirty="0">
              <a:ln w="57150" cmpd="sng">
                <a:solidFill>
                  <a:srgbClr val="A5002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kyjen.com/blog/wp-content/uploads/2010/03/Wild-Donke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Wild </a:t>
            </a:r>
            <a:r>
              <a:rPr lang="es-ES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Donkeys</a:t>
            </a:r>
            <a:endParaRPr lang="es-E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ile:Naadam rider 2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18488" cy="530227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9933"/>
                </a:solidFill>
              </a:rPr>
              <a:t>The steppe </a:t>
            </a:r>
            <a:r>
              <a:rPr lang="en-US" dirty="0" smtClean="0">
                <a:solidFill>
                  <a:srgbClr val="FF9933"/>
                </a:solidFill>
              </a:rPr>
              <a:t>is a flat area </a:t>
            </a:r>
            <a:r>
              <a:rPr lang="en-GB" dirty="0" smtClean="0">
                <a:solidFill>
                  <a:srgbClr val="FF9933"/>
                </a:solidFill>
              </a:rPr>
              <a:t>characterised</a:t>
            </a:r>
            <a:r>
              <a:rPr lang="en-US" dirty="0" smtClean="0">
                <a:solidFill>
                  <a:srgbClr val="FF9933"/>
                </a:solidFill>
              </a:rPr>
              <a:t> </a:t>
            </a:r>
            <a:r>
              <a:rPr lang="en-US" dirty="0">
                <a:solidFill>
                  <a:srgbClr val="FF9933"/>
                </a:solidFill>
              </a:rPr>
              <a:t>by its abundant plains without trees</a:t>
            </a:r>
            <a:r>
              <a:rPr lang="es-ES" dirty="0">
                <a:solidFill>
                  <a:srgbClr val="FF9933"/>
                </a:solidFill>
              </a:rPr>
              <a:t> </a:t>
            </a:r>
            <a:r>
              <a:rPr lang="es-ES" dirty="0" smtClean="0">
                <a:solidFill>
                  <a:srgbClr val="FF9933"/>
                </a:solidFill>
              </a:rPr>
              <a:t>and </a:t>
            </a:r>
            <a:r>
              <a:rPr lang="es-ES" dirty="0" err="1" smtClean="0">
                <a:solidFill>
                  <a:srgbClr val="FF9933"/>
                </a:solidFill>
              </a:rPr>
              <a:t>with</a:t>
            </a:r>
            <a:r>
              <a:rPr lang="es-ES" dirty="0" smtClean="0">
                <a:solidFill>
                  <a:srgbClr val="FF9933"/>
                </a:solidFill>
              </a:rPr>
              <a:t> short </a:t>
            </a:r>
            <a:r>
              <a:rPr lang="es-ES" dirty="0" err="1">
                <a:solidFill>
                  <a:srgbClr val="FF9933"/>
                </a:solidFill>
              </a:rPr>
              <a:t>green</a:t>
            </a:r>
            <a:r>
              <a:rPr lang="es-ES" dirty="0">
                <a:solidFill>
                  <a:srgbClr val="FF9933"/>
                </a:solidFill>
              </a:rPr>
              <a:t> </a:t>
            </a:r>
            <a:r>
              <a:rPr lang="es-ES" dirty="0" err="1" smtClean="0">
                <a:solidFill>
                  <a:srgbClr val="FF9933"/>
                </a:solidFill>
              </a:rPr>
              <a:t>grass</a:t>
            </a:r>
            <a:endParaRPr lang="es-ES" dirty="0">
              <a:solidFill>
                <a:srgbClr val="FF9933"/>
              </a:solidFill>
            </a:endParaRPr>
          </a:p>
          <a:p>
            <a:endParaRPr lang="es-ES" dirty="0">
              <a:solidFill>
                <a:srgbClr val="FF9933"/>
              </a:solidFill>
            </a:endParaRPr>
          </a:p>
          <a:p>
            <a:endParaRPr lang="es-ES" dirty="0"/>
          </a:p>
          <a:p>
            <a:r>
              <a:rPr lang="es-ES" dirty="0" err="1" smtClean="0">
                <a:solidFill>
                  <a:srgbClr val="FF9933"/>
                </a:solidFill>
              </a:rPr>
              <a:t>Steppes</a:t>
            </a:r>
            <a:r>
              <a:rPr lang="es-ES" dirty="0" smtClean="0">
                <a:solidFill>
                  <a:srgbClr val="FF9933"/>
                </a:solidFill>
              </a:rPr>
              <a:t> are a </a:t>
            </a:r>
            <a:r>
              <a:rPr lang="es-ES" dirty="0" err="1" smtClean="0">
                <a:solidFill>
                  <a:srgbClr val="FF9933"/>
                </a:solidFill>
              </a:rPr>
              <a:t>middle</a:t>
            </a:r>
            <a:r>
              <a:rPr lang="es-ES" dirty="0" smtClean="0">
                <a:solidFill>
                  <a:srgbClr val="FF9933"/>
                </a:solidFill>
              </a:rPr>
              <a:t> </a:t>
            </a:r>
            <a:r>
              <a:rPr lang="es-ES" dirty="0" err="1" smtClean="0">
                <a:solidFill>
                  <a:srgbClr val="FF9933"/>
                </a:solidFill>
              </a:rPr>
              <a:t>step</a:t>
            </a:r>
            <a:r>
              <a:rPr lang="es-ES" dirty="0" smtClean="0">
                <a:solidFill>
                  <a:srgbClr val="FF9933"/>
                </a:solidFill>
              </a:rPr>
              <a:t> </a:t>
            </a:r>
            <a:r>
              <a:rPr lang="es-ES" dirty="0" err="1" smtClean="0">
                <a:solidFill>
                  <a:srgbClr val="FF9933"/>
                </a:solidFill>
              </a:rPr>
              <a:t>between</a:t>
            </a:r>
            <a:r>
              <a:rPr lang="es-ES" dirty="0" smtClean="0">
                <a:solidFill>
                  <a:srgbClr val="FF9933"/>
                </a:solidFill>
              </a:rPr>
              <a:t>  </a:t>
            </a:r>
            <a:r>
              <a:rPr lang="es-ES" dirty="0" err="1" smtClean="0">
                <a:solidFill>
                  <a:srgbClr val="FF9933"/>
                </a:solidFill>
              </a:rPr>
              <a:t>deserts</a:t>
            </a:r>
            <a:r>
              <a:rPr lang="es-ES" dirty="0" smtClean="0">
                <a:solidFill>
                  <a:srgbClr val="FF9933"/>
                </a:solidFill>
              </a:rPr>
              <a:t> and </a:t>
            </a:r>
            <a:r>
              <a:rPr lang="es-ES" dirty="0" err="1" smtClean="0">
                <a:solidFill>
                  <a:srgbClr val="FF9933"/>
                </a:solidFill>
              </a:rPr>
              <a:t>forests</a:t>
            </a:r>
            <a:endParaRPr lang="es-ES" dirty="0" smtClean="0">
              <a:solidFill>
                <a:srgbClr val="FF9933"/>
              </a:solidFill>
            </a:endParaRPr>
          </a:p>
          <a:p>
            <a:endParaRPr lang="es-ES" dirty="0">
              <a:solidFill>
                <a:srgbClr val="FF9933"/>
              </a:solidFill>
            </a:endParaRPr>
          </a:p>
          <a:p>
            <a:r>
              <a:rPr lang="es-ES" dirty="0" err="1" smtClean="0">
                <a:solidFill>
                  <a:srgbClr val="FF9933"/>
                </a:solidFill>
              </a:rPr>
              <a:t>It</a:t>
            </a:r>
            <a:r>
              <a:rPr lang="es-ES" dirty="0" smtClean="0">
                <a:solidFill>
                  <a:srgbClr val="FF9933"/>
                </a:solidFill>
              </a:rPr>
              <a:t> </a:t>
            </a:r>
            <a:r>
              <a:rPr lang="es-ES" dirty="0" err="1" smtClean="0">
                <a:solidFill>
                  <a:srgbClr val="FF9933"/>
                </a:solidFill>
              </a:rPr>
              <a:t>est</a:t>
            </a:r>
            <a:r>
              <a:rPr lang="es-ES" dirty="0" smtClean="0">
                <a:solidFill>
                  <a:srgbClr val="FF9933"/>
                </a:solidFill>
              </a:rPr>
              <a:t> </a:t>
            </a:r>
            <a:r>
              <a:rPr lang="es-ES" dirty="0" err="1">
                <a:solidFill>
                  <a:srgbClr val="FF9933"/>
                </a:solidFill>
              </a:rPr>
              <a:t>p</a:t>
            </a:r>
            <a:r>
              <a:rPr lang="es-ES" dirty="0" err="1" smtClean="0">
                <a:solidFill>
                  <a:srgbClr val="FF9933"/>
                </a:solidFill>
              </a:rPr>
              <a:t>rairie</a:t>
            </a:r>
            <a:endParaRPr lang="es-ES" dirty="0">
              <a:solidFill>
                <a:srgbClr val="FF9933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Introduction</a:t>
            </a:r>
            <a:endParaRPr lang="es-E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www.mundo-animal.com/wp-content/uploads/2010/11/perritos-prader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6338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Prairie </a:t>
            </a:r>
            <a:r>
              <a:rPr lang="es-ES" sz="8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Dog</a:t>
            </a:r>
            <a:endParaRPr lang="es-ES" sz="8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abbit_in_monta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5609057" y="5288340"/>
            <a:ext cx="35349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9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Rabbit</a:t>
            </a:r>
            <a:endParaRPr lang="es-E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pe-kastor.kas.sch.gr/the_lake/lake/fauna_flora/erpeta/Elaphe%20longissi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Aesculapian</a:t>
            </a:r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Snake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polecat.ecobytes.net/images/polecat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35415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5534561"/>
            <a:ext cx="92869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Polecats</a:t>
            </a:r>
            <a:endParaRPr lang="es-ES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3.bp.blogspot.com/-e7In-jP1fjY/TcqakRHv6VI/AAAAAAAABbc/0GgVcJcLMJY/s1600/dromedar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Wild </a:t>
            </a:r>
            <a:r>
              <a:rPr lang="es-ES" sz="8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Camels</a:t>
            </a:r>
            <a:endParaRPr lang="es-ES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fullmoons.ch/usrimages/bis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Bisons</a:t>
            </a:r>
            <a:endParaRPr lang="es-ES" sz="8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://24.media.tumblr.com/e488cb5c918d0313eaf372efc9747915/tumblr_mhlu4hDoOZ1rxyvj1o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4429124" y="4303455"/>
            <a:ext cx="471487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8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Waller’s</a:t>
            </a:r>
            <a:endParaRPr lang="es-ES" sz="8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Gazelle</a:t>
            </a:r>
            <a:endParaRPr lang="es-ES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tagant.org/media/images/tagant/eltagant-2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972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314324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9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Flora</a:t>
            </a:r>
            <a:endParaRPr lang="es-E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://courses.missouristate.edu/pbtrewatha/Fringed_Sagebrush1.JPG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964" name="AutoShape 4" descr="http://courses.missouristate.edu/pbtrewatha/Fringed_Sagebrush1.JPG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0966" name="Picture 6" descr="http://courses.missouristate.edu/pbtrewatha/Fringed_Sagebrush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Fringed</a:t>
            </a:r>
            <a:r>
              <a:rPr lang="es-E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Sagebrush</a:t>
            </a:r>
            <a:endParaRPr lang="es-E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ildflowerswest.org/Images/blue-purple-wildflowers-page-5/shorts-milkvet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3778556" y="5534561"/>
            <a:ext cx="53654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Milk</a:t>
            </a:r>
            <a:r>
              <a:rPr lang="es-ES" sz="80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s-ES" sz="8000" b="1" cap="all" spc="0" dirty="0" err="1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Vetch</a:t>
            </a:r>
            <a:endParaRPr lang="es-ES" sz="80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oscar\Desktop\Dibujo.jpg"/>
          <p:cNvPicPr>
            <a:picLocks noChangeAspect="1" noChangeArrowheads="1"/>
          </p:cNvPicPr>
          <p:nvPr/>
        </p:nvPicPr>
        <p:blipFill>
          <a:blip r:embed="rId2"/>
          <a:srcRect t="-625" r="19531" b="24336"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  <p:sp>
        <p:nvSpPr>
          <p:cNvPr id="6" name="5 Flecha izquierda y derecha"/>
          <p:cNvSpPr/>
          <p:nvPr/>
        </p:nvSpPr>
        <p:spPr>
          <a:xfrm>
            <a:off x="1500166" y="857232"/>
            <a:ext cx="6215106" cy="42862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Artic</a:t>
            </a:r>
            <a:r>
              <a:rPr lang="en-GB" dirty="0" smtClean="0"/>
              <a:t> Circle</a:t>
            </a:r>
            <a:endParaRPr lang="en-GB" dirty="0"/>
          </a:p>
        </p:txBody>
      </p:sp>
      <p:sp>
        <p:nvSpPr>
          <p:cNvPr id="7" name="6 Flecha izquierda y derecha"/>
          <p:cNvSpPr/>
          <p:nvPr/>
        </p:nvSpPr>
        <p:spPr>
          <a:xfrm>
            <a:off x="357158" y="2143116"/>
            <a:ext cx="8501122" cy="484632"/>
          </a:xfrm>
          <a:prstGeom prst="leftRightArrow">
            <a:avLst/>
          </a:prstGeom>
          <a:solidFill>
            <a:srgbClr val="E88E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Tropic of Cancer</a:t>
            </a:r>
            <a:endParaRPr lang="en-GB" dirty="0"/>
          </a:p>
        </p:txBody>
      </p:sp>
      <p:sp>
        <p:nvSpPr>
          <p:cNvPr id="8" name="7 Flecha izquierda y derecha"/>
          <p:cNvSpPr/>
          <p:nvPr/>
        </p:nvSpPr>
        <p:spPr>
          <a:xfrm>
            <a:off x="214282" y="3071810"/>
            <a:ext cx="8786874" cy="48463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Equator</a:t>
            </a:r>
            <a:endParaRPr lang="en-GB" dirty="0"/>
          </a:p>
        </p:txBody>
      </p:sp>
      <p:sp>
        <p:nvSpPr>
          <p:cNvPr id="10" name="9 Flecha izquierda y derecha"/>
          <p:cNvSpPr/>
          <p:nvPr/>
        </p:nvSpPr>
        <p:spPr>
          <a:xfrm>
            <a:off x="357158" y="3929066"/>
            <a:ext cx="8501122" cy="484632"/>
          </a:xfrm>
          <a:prstGeom prst="leftRightArrow">
            <a:avLst/>
          </a:prstGeom>
          <a:solidFill>
            <a:srgbClr val="E88E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Tropic of </a:t>
            </a:r>
            <a:r>
              <a:rPr lang="en-GB" dirty="0"/>
              <a:t>C</a:t>
            </a:r>
            <a:r>
              <a:rPr lang="en-GB" dirty="0" smtClean="0"/>
              <a:t>apricorn</a:t>
            </a:r>
            <a:endParaRPr lang="en-GB" dirty="0"/>
          </a:p>
        </p:txBody>
      </p:sp>
      <p:sp>
        <p:nvSpPr>
          <p:cNvPr id="11" name="10 Flecha izquierda y derecha"/>
          <p:cNvSpPr/>
          <p:nvPr/>
        </p:nvSpPr>
        <p:spPr>
          <a:xfrm>
            <a:off x="1214414" y="5143512"/>
            <a:ext cx="6786610" cy="42862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Antartic</a:t>
            </a:r>
            <a:r>
              <a:rPr lang="en-GB" dirty="0" smtClean="0"/>
              <a:t> Circle</a:t>
            </a:r>
            <a:endParaRPr lang="en-GB" dirty="0"/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6600" b="1" cap="none" spc="0" dirty="0" err="1" smtClean="0">
                <a:ln/>
                <a:solidFill>
                  <a:schemeClr val="accent3"/>
                </a:solidFill>
                <a:effectLst/>
              </a:rPr>
              <a:t>Climatic</a:t>
            </a:r>
            <a:r>
              <a:rPr lang="es-ES" sz="66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s-ES" sz="6600" b="1" cap="none" spc="0" dirty="0" err="1" smtClean="0">
                <a:ln/>
                <a:solidFill>
                  <a:schemeClr val="accent3"/>
                </a:solidFill>
                <a:effectLst/>
              </a:rPr>
              <a:t>Zones</a:t>
            </a:r>
            <a:endParaRPr lang="es-ES" sz="6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naturephoto-cz.com/photos/andera/sweet-vernal-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Sweet</a:t>
            </a:r>
            <a:r>
              <a:rPr lang="es-ES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Vernal</a:t>
            </a:r>
            <a:endParaRPr lang="es-ES" sz="8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 descr="http://leslieland.com/wp-content/uploads/2009/06/rhubarb-in-bloom.jpg"/>
          <p:cNvSpPr>
            <a:spLocks noChangeAspect="1" noChangeArrowheads="1"/>
          </p:cNvSpPr>
          <p:nvPr/>
        </p:nvSpPr>
        <p:spPr bwMode="auto">
          <a:xfrm>
            <a:off x="63500" y="-136525"/>
            <a:ext cx="3409950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4036" name="Picture 4" descr="http://leslieland.com/wp-content/uploads/2009/06/rhubarb-in-blo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  <p:pic>
        <p:nvPicPr>
          <p:cNvPr id="44038" name="Picture 6" descr="http://3.bp.blogspot.com/-NS95Hw4HrWI/UMEWlELF7AI/AAAAAAAAEB4/WUsx5DW7qm0/s400/Rhubarb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0"/>
            <a:ext cx="4286248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Rhubarb</a:t>
            </a:r>
            <a:endParaRPr lang="es-ES" sz="8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http://www.sonorangardensinc.com/blog/wp-content/uploads/Tumbleweed.jpg"/>
          <p:cNvSpPr>
            <a:spLocks noChangeAspect="1" noChangeArrowheads="1"/>
          </p:cNvSpPr>
          <p:nvPr/>
        </p:nvSpPr>
        <p:spPr bwMode="auto">
          <a:xfrm>
            <a:off x="63500" y="-136525"/>
            <a:ext cx="8115300" cy="5391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060" name="AutoShape 4" descr="http://www.sonorangardensinc.com/blog/wp-content/uploads/Tumbleweed.jpg"/>
          <p:cNvSpPr>
            <a:spLocks noChangeAspect="1" noChangeArrowheads="1"/>
          </p:cNvSpPr>
          <p:nvPr/>
        </p:nvSpPr>
        <p:spPr bwMode="auto">
          <a:xfrm>
            <a:off x="63500" y="-136525"/>
            <a:ext cx="8115300" cy="5391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5062" name="Picture 6" descr="http://www.sonorangardensinc.com/blog/wp-content/uploads/Tumblewe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494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38100" cmpd="sng">
                  <a:solidFill>
                    <a:srgbClr val="FF00FF"/>
                  </a:solidFill>
                  <a:prstDash val="solid"/>
                </a:ln>
                <a:solidFill>
                  <a:srgbClr val="CC0099"/>
                </a:solidFill>
                <a:effectLst/>
              </a:rPr>
              <a:t>Tumbleweed</a:t>
            </a:r>
            <a:endParaRPr lang="es-ES" sz="8000" b="1" cap="none" spc="0" dirty="0">
              <a:ln w="38100" cmpd="sng">
                <a:solidFill>
                  <a:srgbClr val="FF00FF"/>
                </a:solidFill>
                <a:prstDash val="solid"/>
              </a:ln>
              <a:solidFill>
                <a:srgbClr val="CC0099"/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oscar\Desktop\Dibujo.jpg"/>
          <p:cNvPicPr>
            <a:picLocks noChangeAspect="1" noChangeArrowheads="1"/>
          </p:cNvPicPr>
          <p:nvPr/>
        </p:nvPicPr>
        <p:blipFill>
          <a:blip r:embed="rId2"/>
          <a:srcRect r="17969" b="432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000100" y="714356"/>
            <a:ext cx="7000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dirty="0" smtClean="0">
                <a:solidFill>
                  <a:srgbClr val="E88E16"/>
                </a:solidFill>
              </a:rPr>
              <a:t>In </a:t>
            </a:r>
            <a:r>
              <a:rPr lang="es-ES" sz="3200" dirty="0" err="1" smtClean="0">
                <a:solidFill>
                  <a:srgbClr val="E88E16"/>
                </a:solidFill>
              </a:rPr>
              <a:t>conclusion</a:t>
            </a:r>
            <a:r>
              <a:rPr lang="es-ES" sz="3200" dirty="0" smtClean="0">
                <a:solidFill>
                  <a:srgbClr val="E88E16"/>
                </a:solidFill>
              </a:rPr>
              <a:t>, </a:t>
            </a:r>
            <a:r>
              <a:rPr lang="es-ES" sz="3200" dirty="0" err="1" smtClean="0">
                <a:solidFill>
                  <a:srgbClr val="E88E16"/>
                </a:solidFill>
              </a:rPr>
              <a:t>the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steppe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seems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to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be</a:t>
            </a:r>
            <a:r>
              <a:rPr lang="es-ES" sz="3200" dirty="0" smtClean="0">
                <a:solidFill>
                  <a:srgbClr val="E88E16"/>
                </a:solidFill>
              </a:rPr>
              <a:t> a </a:t>
            </a:r>
            <a:r>
              <a:rPr lang="es-ES" sz="3200" dirty="0" err="1" smtClean="0">
                <a:solidFill>
                  <a:srgbClr val="E88E16"/>
                </a:solidFill>
              </a:rPr>
              <a:t>biome</a:t>
            </a:r>
            <a:r>
              <a:rPr lang="es-ES" sz="3200" dirty="0" smtClean="0">
                <a:solidFill>
                  <a:srgbClr val="E88E16"/>
                </a:solidFill>
              </a:rPr>
              <a:t> in </a:t>
            </a:r>
            <a:r>
              <a:rPr lang="es-ES" sz="3200" dirty="0" err="1" smtClean="0">
                <a:solidFill>
                  <a:srgbClr val="E88E16"/>
                </a:solidFill>
              </a:rPr>
              <a:t>which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life</a:t>
            </a:r>
            <a:r>
              <a:rPr lang="es-ES" sz="3200" dirty="0" smtClean="0">
                <a:solidFill>
                  <a:srgbClr val="E88E16"/>
                </a:solidFill>
              </a:rPr>
              <a:t> has </a:t>
            </a:r>
            <a:r>
              <a:rPr lang="es-ES" sz="3200" dirty="0" err="1" smtClean="0">
                <a:solidFill>
                  <a:srgbClr val="E88E16"/>
                </a:solidFill>
              </a:rPr>
              <a:t>not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adapted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to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survive</a:t>
            </a:r>
            <a:r>
              <a:rPr lang="es-ES" sz="3200" dirty="0" smtClean="0">
                <a:solidFill>
                  <a:srgbClr val="E88E16"/>
                </a:solidFill>
              </a:rPr>
              <a:t>. </a:t>
            </a:r>
            <a:r>
              <a:rPr lang="es-ES" sz="3200" dirty="0" err="1" smtClean="0">
                <a:solidFill>
                  <a:srgbClr val="E88E16"/>
                </a:solidFill>
              </a:rPr>
              <a:t>However</a:t>
            </a:r>
            <a:r>
              <a:rPr lang="es-ES" sz="3200" dirty="0" smtClean="0">
                <a:solidFill>
                  <a:srgbClr val="E88E16"/>
                </a:solidFill>
              </a:rPr>
              <a:t>, </a:t>
            </a:r>
            <a:r>
              <a:rPr lang="es-ES" sz="3200" dirty="0" err="1" smtClean="0">
                <a:solidFill>
                  <a:srgbClr val="E88E16"/>
                </a:solidFill>
              </a:rPr>
              <a:t>it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is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one</a:t>
            </a:r>
            <a:r>
              <a:rPr lang="es-ES" sz="3200" dirty="0" smtClean="0">
                <a:solidFill>
                  <a:srgbClr val="E88E16"/>
                </a:solidFill>
              </a:rPr>
              <a:t> of </a:t>
            </a:r>
            <a:r>
              <a:rPr lang="es-ES" sz="3200" dirty="0" err="1" smtClean="0">
                <a:solidFill>
                  <a:srgbClr val="E88E16"/>
                </a:solidFill>
              </a:rPr>
              <a:t>the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most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inhabited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biomes</a:t>
            </a:r>
            <a:r>
              <a:rPr lang="es-ES" sz="3200" dirty="0" smtClean="0">
                <a:solidFill>
                  <a:srgbClr val="E88E16"/>
                </a:solidFill>
              </a:rPr>
              <a:t> in </a:t>
            </a:r>
            <a:r>
              <a:rPr lang="es-ES" sz="3200" dirty="0" err="1" smtClean="0">
                <a:solidFill>
                  <a:srgbClr val="E88E16"/>
                </a:solidFill>
              </a:rPr>
              <a:t>the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world</a:t>
            </a:r>
            <a:r>
              <a:rPr lang="es-ES" sz="3200" dirty="0" smtClean="0">
                <a:solidFill>
                  <a:srgbClr val="E88E16"/>
                </a:solidFill>
              </a:rPr>
              <a:t> and </a:t>
            </a:r>
            <a:r>
              <a:rPr lang="es-ES" sz="3200" dirty="0" err="1" smtClean="0">
                <a:solidFill>
                  <a:srgbClr val="E88E16"/>
                </a:solidFill>
              </a:rPr>
              <a:t>houses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animals</a:t>
            </a:r>
            <a:r>
              <a:rPr lang="es-ES" sz="3200" dirty="0" smtClean="0">
                <a:solidFill>
                  <a:srgbClr val="E88E16"/>
                </a:solidFill>
              </a:rPr>
              <a:t> of </a:t>
            </a:r>
            <a:r>
              <a:rPr lang="es-ES" sz="3200" dirty="0" err="1" smtClean="0">
                <a:solidFill>
                  <a:srgbClr val="E88E16"/>
                </a:solidFill>
              </a:rPr>
              <a:t>every</a:t>
            </a:r>
            <a:r>
              <a:rPr lang="es-ES" sz="3200" dirty="0" smtClean="0">
                <a:solidFill>
                  <a:srgbClr val="E88E16"/>
                </a:solidFill>
              </a:rPr>
              <a:t> </a:t>
            </a:r>
            <a:r>
              <a:rPr lang="es-ES" sz="3200" dirty="0" err="1" smtClean="0">
                <a:solidFill>
                  <a:srgbClr val="E88E16"/>
                </a:solidFill>
              </a:rPr>
              <a:t>specie</a:t>
            </a:r>
            <a:r>
              <a:rPr lang="es-ES" sz="3200" dirty="0" smtClean="0">
                <a:solidFill>
                  <a:srgbClr val="E88E16"/>
                </a:solidFill>
              </a:rPr>
              <a:t> and </a:t>
            </a:r>
            <a:r>
              <a:rPr lang="es-ES" sz="3200" dirty="0" err="1" smtClean="0">
                <a:solidFill>
                  <a:srgbClr val="E88E16"/>
                </a:solidFill>
              </a:rPr>
              <a:t>type</a:t>
            </a:r>
            <a:r>
              <a:rPr lang="es-ES" sz="3200" dirty="0" smtClean="0"/>
              <a:t>.</a:t>
            </a:r>
            <a:endParaRPr lang="es-ES" sz="3200" dirty="0"/>
          </a:p>
        </p:txBody>
      </p:sp>
      <p:sp>
        <p:nvSpPr>
          <p:cNvPr id="5" name="4 Rectángulo"/>
          <p:cNvSpPr/>
          <p:nvPr/>
        </p:nvSpPr>
        <p:spPr>
          <a:xfrm>
            <a:off x="2643174" y="4143380"/>
            <a:ext cx="57534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Conclusion</a:t>
            </a:r>
            <a:endParaRPr lang="es-E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websatafi.com/joomla/images/stories/libros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8081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928662" y="1643050"/>
            <a:ext cx="714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6000" dirty="0" err="1" smtClean="0">
                <a:solidFill>
                  <a:srgbClr val="00B0F0"/>
                </a:solidFill>
              </a:rPr>
              <a:t>Thanks</a:t>
            </a:r>
            <a:r>
              <a:rPr lang="es-ES" sz="6000" dirty="0" smtClean="0">
                <a:solidFill>
                  <a:srgbClr val="00B0F0"/>
                </a:solidFill>
              </a:rPr>
              <a:t> </a:t>
            </a:r>
            <a:r>
              <a:rPr lang="es-ES" sz="6000" dirty="0" err="1" smtClean="0">
                <a:solidFill>
                  <a:srgbClr val="00B0F0"/>
                </a:solidFill>
              </a:rPr>
              <a:t>to</a:t>
            </a:r>
            <a:r>
              <a:rPr lang="es-ES" sz="6000" dirty="0" smtClean="0">
                <a:solidFill>
                  <a:srgbClr val="00B0F0"/>
                </a:solidFill>
              </a:rPr>
              <a:t>: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GB" sz="4400" dirty="0" smtClean="0">
                <a:solidFill>
                  <a:srgbClr val="00B0F0"/>
                </a:solidFill>
              </a:rPr>
              <a:t>Blueplanetbiomes.org</a:t>
            </a:r>
            <a:r>
              <a:rPr lang="es-ES" sz="4400" dirty="0" smtClean="0">
                <a:solidFill>
                  <a:srgbClr val="00B0F0"/>
                </a:solidFill>
              </a:rPr>
              <a:t>                    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s-ES" sz="4400" dirty="0" smtClean="0">
                <a:solidFill>
                  <a:srgbClr val="00B0F0"/>
                </a:solidFill>
              </a:rPr>
              <a:t>Wikipedia.com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s-ES" sz="4400" dirty="0" smtClean="0">
                <a:solidFill>
                  <a:srgbClr val="00B0F0"/>
                </a:solidFill>
              </a:rPr>
              <a:t>NationalGeographic.com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s-ES" sz="4400" dirty="0" err="1" smtClean="0">
                <a:solidFill>
                  <a:srgbClr val="00B0F0"/>
                </a:solidFill>
              </a:rPr>
              <a:t>www</a:t>
            </a:r>
            <a:r>
              <a:rPr lang="en-GB" sz="4400" dirty="0" smtClean="0">
                <a:solidFill>
                  <a:srgbClr val="00B0F0"/>
                </a:solidFill>
              </a:rPr>
              <a:t>.</a:t>
            </a:r>
            <a:r>
              <a:rPr lang="en-GB" sz="4400" dirty="0" err="1" smtClean="0">
                <a:solidFill>
                  <a:srgbClr val="00B0F0"/>
                </a:solidFill>
              </a:rPr>
              <a:t>jsu.edu</a:t>
            </a:r>
            <a:r>
              <a:rPr lang="en-GB" sz="4400" dirty="0" smtClean="0">
                <a:solidFill>
                  <a:srgbClr val="00B0F0"/>
                </a:solidFill>
              </a:rPr>
              <a:t>/</a:t>
            </a:r>
            <a:r>
              <a:rPr lang="en-GB" sz="4400" dirty="0" err="1" smtClean="0">
                <a:solidFill>
                  <a:srgbClr val="00B0F0"/>
                </a:solidFill>
              </a:rPr>
              <a:t>climographs</a:t>
            </a:r>
            <a:r>
              <a:rPr lang="en-GB" sz="4400" dirty="0" smtClean="0">
                <a:solidFill>
                  <a:srgbClr val="00B0F0"/>
                </a:solidFill>
              </a:rPr>
              <a:t> </a:t>
            </a:r>
            <a:endParaRPr lang="es-ES" sz="4400" dirty="0">
              <a:solidFill>
                <a:srgbClr val="00B0F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Bibliography</a:t>
            </a:r>
            <a:endParaRPr lang="es-E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stevelummer.files.wordpress.com/2009/11/flat-earth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0" y="0"/>
            <a:ext cx="574869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END</a:t>
            </a:r>
            <a:endParaRPr lang="es-ES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71868" y="1714488"/>
            <a:ext cx="15195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By</a:t>
            </a:r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85720" y="3071810"/>
            <a:ext cx="84569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Rubén  Mazo Jiménez</a:t>
            </a:r>
            <a:endParaRPr lang="es-E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786182" y="4143380"/>
            <a:ext cx="9076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&amp;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00034" y="5357826"/>
            <a:ext cx="78014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Ó</a:t>
            </a:r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scar Peral Roche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geography.hunter.cuny.edu/~tbw/ncc/Notes/chap4.wc/vegetation/world.map.natural.vegetation.jpg"/>
          <p:cNvPicPr>
            <a:picLocks noChangeAspect="1" noChangeArrowheads="1"/>
          </p:cNvPicPr>
          <p:nvPr/>
        </p:nvPicPr>
        <p:blipFill>
          <a:blip r:embed="rId2"/>
          <a:srcRect t="1266" r="-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Location</a:t>
            </a:r>
            <a:endParaRPr lang="es-ES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mundo-geo.es/thumbs/full/25/06/01/tornados-y-rayos-10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err="1" smtClean="0">
                <a:ln w="57150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Climatic</a:t>
            </a:r>
            <a:r>
              <a:rPr lang="es-ES" sz="8000" b="1" cap="none" spc="0" dirty="0" smtClean="0">
                <a:ln w="57150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 </a:t>
            </a:r>
            <a:r>
              <a:rPr lang="es-ES" sz="8000" b="1" dirty="0" err="1" smtClean="0">
                <a:ln w="57150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</a:rPr>
              <a:t>C</a:t>
            </a:r>
            <a:r>
              <a:rPr lang="es-ES" sz="8000" b="1" cap="none" spc="0" dirty="0" err="1" smtClean="0">
                <a:ln w="57150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onditions</a:t>
            </a:r>
            <a:endParaRPr lang="es-ES" sz="8000" b="1" cap="none" spc="0" dirty="0">
              <a:ln w="57150" cmpd="sng">
                <a:solidFill>
                  <a:srgbClr val="FAFE66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" y="250030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0541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&amp;</a:t>
            </a:r>
            <a:endParaRPr lang="es-ES" sz="8000" b="1" cap="none" spc="0" dirty="0">
              <a:ln w="10541" cmpd="sng">
                <a:solidFill>
                  <a:srgbClr val="FAFE66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dirty="0" err="1" smtClean="0">
                <a:ln w="10541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</a:rPr>
              <a:t>Steppe</a:t>
            </a:r>
            <a:r>
              <a:rPr lang="es-ES" sz="8000" b="1" dirty="0" smtClean="0">
                <a:ln w="10541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s-ES" sz="8000" b="1" dirty="0" err="1" smtClean="0">
                <a:ln w="10541" cmpd="sng">
                  <a:solidFill>
                    <a:srgbClr val="FAFE66"/>
                  </a:solidFill>
                  <a:prstDash val="solid"/>
                </a:ln>
                <a:solidFill>
                  <a:srgbClr val="FFFF00"/>
                </a:solidFill>
              </a:rPr>
              <a:t>Types</a:t>
            </a:r>
            <a:endParaRPr lang="es-ES" sz="8000" b="1" cap="none" spc="0" dirty="0">
              <a:ln w="10541" cmpd="sng">
                <a:solidFill>
                  <a:srgbClr val="FAFE66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midlatitude step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3830"/>
            <a:ext cx="9144000" cy="6881830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8072462" y="928670"/>
            <a:ext cx="1071538" cy="50365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Impact" pitchFamily="34" charset="0"/>
              </a:rPr>
              <a:t>38ºC</a:t>
            </a:r>
          </a:p>
          <a:p>
            <a:r>
              <a:rPr lang="en-GB" sz="2400" dirty="0" smtClean="0">
                <a:latin typeface="Impact" pitchFamily="34" charset="0"/>
              </a:rPr>
              <a:t>32ºC</a:t>
            </a:r>
          </a:p>
          <a:p>
            <a:r>
              <a:rPr lang="en-GB" sz="2400" dirty="0" smtClean="0">
                <a:latin typeface="Impact" pitchFamily="34" charset="0"/>
              </a:rPr>
              <a:t>27ºC</a:t>
            </a:r>
          </a:p>
          <a:p>
            <a:r>
              <a:rPr lang="en-GB" sz="2400" dirty="0" smtClean="0">
                <a:latin typeface="Impact" pitchFamily="34" charset="0"/>
              </a:rPr>
              <a:t>21ºC</a:t>
            </a:r>
          </a:p>
          <a:p>
            <a:r>
              <a:rPr lang="en-GB" sz="2400" dirty="0" smtClean="0">
                <a:latin typeface="Impact" pitchFamily="34" charset="0"/>
              </a:rPr>
              <a:t>15ºC</a:t>
            </a:r>
          </a:p>
          <a:p>
            <a:r>
              <a:rPr lang="en-GB" sz="2400" dirty="0" smtClean="0">
                <a:latin typeface="Impact" pitchFamily="34" charset="0"/>
              </a:rPr>
              <a:t>10ºC</a:t>
            </a:r>
          </a:p>
          <a:p>
            <a:r>
              <a:rPr lang="en-GB" sz="2400" dirty="0" smtClean="0">
                <a:latin typeface="Impact" pitchFamily="34" charset="0"/>
              </a:rPr>
              <a:t> 4ºC</a:t>
            </a:r>
          </a:p>
          <a:p>
            <a:r>
              <a:rPr lang="en-GB" sz="2400" dirty="0" smtClean="0">
                <a:latin typeface="Impact" pitchFamily="34" charset="0"/>
              </a:rPr>
              <a:t>-1ºC</a:t>
            </a:r>
          </a:p>
          <a:p>
            <a:r>
              <a:rPr lang="en-GB" sz="2400" dirty="0" smtClean="0">
                <a:latin typeface="Impact" pitchFamily="34" charset="0"/>
              </a:rPr>
              <a:t>-6ºC</a:t>
            </a:r>
          </a:p>
          <a:p>
            <a:r>
              <a:rPr lang="en-GB" sz="2400" dirty="0" smtClean="0">
                <a:latin typeface="Impact" pitchFamily="34" charset="0"/>
              </a:rPr>
              <a:t>-12ºC</a:t>
            </a:r>
          </a:p>
          <a:p>
            <a:r>
              <a:rPr lang="en-GB" sz="2400" dirty="0" smtClean="0">
                <a:latin typeface="Impact" pitchFamily="34" charset="0"/>
              </a:rPr>
              <a:t>-17ºC</a:t>
            </a:r>
          </a:p>
          <a:p>
            <a:r>
              <a:rPr lang="en-GB" sz="2400" dirty="0" smtClean="0">
                <a:latin typeface="Impact" pitchFamily="34" charset="0"/>
              </a:rPr>
              <a:t>-23ºC</a:t>
            </a:r>
          </a:p>
          <a:p>
            <a:r>
              <a:rPr lang="en-GB" sz="2400" dirty="0" smtClean="0">
                <a:latin typeface="Impact" pitchFamily="34" charset="0"/>
              </a:rPr>
              <a:t>-29ºC</a:t>
            </a:r>
            <a:endParaRPr lang="en-GB" sz="2400" dirty="0">
              <a:latin typeface="Impact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928670"/>
            <a:ext cx="1214414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Impact" pitchFamily="34" charset="0"/>
              </a:rPr>
              <a:t>63</a:t>
            </a:r>
            <a:r>
              <a:rPr lang="es-ES" sz="2400" dirty="0" smtClean="0">
                <a:latin typeface="Impact" pitchFamily="34" charset="0"/>
              </a:rPr>
              <a:t>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s-ES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r>
              <a:rPr lang="en-GB" sz="2400" dirty="0" smtClean="0">
                <a:latin typeface="Impact" pitchFamily="34" charset="0"/>
              </a:rPr>
              <a:t>50</a:t>
            </a:r>
            <a:r>
              <a:rPr lang="es-ES" sz="2400" dirty="0" smtClean="0">
                <a:latin typeface="Impact" pitchFamily="34" charset="0"/>
              </a:rPr>
              <a:t> 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r>
              <a:rPr lang="en-GB" sz="2400" dirty="0" smtClean="0">
                <a:latin typeface="Impact" pitchFamily="34" charset="0"/>
              </a:rPr>
              <a:t>38</a:t>
            </a:r>
            <a:r>
              <a:rPr lang="es-ES" sz="2400" dirty="0" smtClean="0">
                <a:latin typeface="Impact" pitchFamily="34" charset="0"/>
              </a:rPr>
              <a:t> 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r>
              <a:rPr lang="en-GB" sz="2400" dirty="0" smtClean="0">
                <a:latin typeface="Impact" pitchFamily="34" charset="0"/>
              </a:rPr>
              <a:t>25</a:t>
            </a:r>
            <a:r>
              <a:rPr lang="es-ES" sz="2400" dirty="0" smtClean="0">
                <a:latin typeface="Impact" pitchFamily="34" charset="0"/>
              </a:rPr>
              <a:t> 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r>
              <a:rPr lang="en-GB" sz="2400" dirty="0" smtClean="0">
                <a:latin typeface="Impact" pitchFamily="34" charset="0"/>
              </a:rPr>
              <a:t>13</a:t>
            </a:r>
            <a:r>
              <a:rPr lang="es-ES" sz="2400" dirty="0" smtClean="0">
                <a:latin typeface="Impact" pitchFamily="34" charset="0"/>
              </a:rPr>
              <a:t> 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n-GB" sz="2400" dirty="0" smtClean="0">
              <a:latin typeface="Impact" pitchFamily="34" charset="0"/>
            </a:endParaRPr>
          </a:p>
          <a:p>
            <a:endParaRPr lang="en-GB" sz="2400" dirty="0" smtClean="0">
              <a:latin typeface="Impact" pitchFamily="34" charset="0"/>
            </a:endParaRPr>
          </a:p>
          <a:p>
            <a:r>
              <a:rPr lang="en-GB" sz="2400" dirty="0" smtClean="0">
                <a:latin typeface="Impact" pitchFamily="34" charset="0"/>
              </a:rPr>
              <a:t>  0</a:t>
            </a:r>
            <a:r>
              <a:rPr lang="es-ES" sz="2400" dirty="0" smtClean="0">
                <a:latin typeface="Impact" pitchFamily="34" charset="0"/>
              </a:rPr>
              <a:t> Cm</a:t>
            </a:r>
            <a:r>
              <a:rPr lang="es-ES" sz="2400" baseline="30000" dirty="0" smtClean="0">
                <a:latin typeface="Impact" pitchFamily="34" charset="0"/>
              </a:rPr>
              <a:t>3</a:t>
            </a:r>
            <a:endParaRPr lang="en-GB" sz="2400" dirty="0" smtClean="0">
              <a:latin typeface="Impact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215074" y="6143644"/>
            <a:ext cx="85725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Impact" pitchFamily="34" charset="0"/>
              </a:rPr>
              <a:t>4.6ºC</a:t>
            </a:r>
            <a:endParaRPr lang="en-GB" sz="2000" dirty="0">
              <a:latin typeface="Impact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572132" y="6457890"/>
            <a:ext cx="16430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Impact" pitchFamily="34" charset="0"/>
              </a:rPr>
              <a:t>45.212</a:t>
            </a:r>
            <a:r>
              <a:rPr lang="es-ES" dirty="0" smtClean="0">
                <a:latin typeface="Impact" pitchFamily="34" charset="0"/>
              </a:rPr>
              <a:t> Cm</a:t>
            </a:r>
            <a:r>
              <a:rPr lang="es-ES" baseline="30000" dirty="0" smtClean="0">
                <a:latin typeface="Impact" pitchFamily="34" charset="0"/>
              </a:rPr>
              <a:t>3</a:t>
            </a:r>
            <a:endParaRPr lang="en-GB" dirty="0"/>
          </a:p>
        </p:txBody>
      </p:sp>
      <p:sp>
        <p:nvSpPr>
          <p:cNvPr id="11" name="10 Rectángulo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Climograph</a:t>
            </a:r>
            <a:r>
              <a:rPr lang="es-E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of </a:t>
            </a:r>
            <a:r>
              <a:rPr lang="es-E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</a:t>
            </a:r>
            <a:r>
              <a:rPr lang="es-E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s-E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Steppe</a:t>
            </a:r>
            <a:endParaRPr lang="es-E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http://www.nas.gov.ua/en/Structure/dgb/dbg/PublishingImages/908_1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Continental </a:t>
            </a:r>
            <a:r>
              <a:rPr lang="es-E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Steppe</a:t>
            </a:r>
            <a:endParaRPr lang="es-E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85786" y="1571612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It is the most common type of steppe</a:t>
            </a:r>
            <a:endParaRPr lang="en-GB" sz="2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57224" y="2428868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It is mainly composed of yellowish-green grass with 40-50cm tall </a:t>
            </a:r>
            <a:endParaRPr lang="en-GB" sz="2800" dirty="0"/>
          </a:p>
        </p:txBody>
      </p:sp>
      <p:sp>
        <p:nvSpPr>
          <p:cNvPr id="7" name="6 CuadroTexto"/>
          <p:cNvSpPr txBox="1"/>
          <p:nvPr/>
        </p:nvSpPr>
        <p:spPr>
          <a:xfrm>
            <a:off x="857224" y="3643314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It is very abundant in places with lots of  rainstorms and with constant and strong winds</a:t>
            </a:r>
            <a:endParaRPr lang="en-GB" sz="2800" dirty="0"/>
          </a:p>
        </p:txBody>
      </p:sp>
      <p:sp>
        <p:nvSpPr>
          <p:cNvPr id="9" name="8 CuadroTexto"/>
          <p:cNvSpPr txBox="1"/>
          <p:nvPr/>
        </p:nvSpPr>
        <p:spPr>
          <a:xfrm>
            <a:off x="928662" y="4857760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It is found in continental areas</a:t>
            </a:r>
            <a:endParaRPr lang="en-GB" sz="2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manataka.org/images/Green-Mountain-Grasslan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6633" cy="6858000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Subtropical </a:t>
            </a:r>
            <a:r>
              <a:rPr lang="es-ES" sz="8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Steppe</a:t>
            </a:r>
            <a:endParaRPr lang="es-ES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6" name="AutoShape 2" descr="http://t2.gstatic.com/images?q=tbn:ANd9GcQISwXpLSooPuuaIuY471-WYw-oTS-jm-CzcUUq8HZuAc8BRaQl21VLhjmI1Q"/>
          <p:cNvSpPr>
            <a:spLocks noChangeAspect="1" noChangeArrowheads="1"/>
          </p:cNvSpPr>
          <p:nvPr/>
        </p:nvSpPr>
        <p:spPr bwMode="auto">
          <a:xfrm>
            <a:off x="63500" y="-136525"/>
            <a:ext cx="2705100" cy="1685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5 CuadroTexto"/>
          <p:cNvSpPr txBox="1"/>
          <p:nvPr/>
        </p:nvSpPr>
        <p:spPr>
          <a:xfrm>
            <a:off x="1000100" y="1643050"/>
            <a:ext cx="7286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It has very short green grass with 4-5cm tall and some small bushes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It is common in  the dry and temperate areas with </a:t>
            </a:r>
            <a:r>
              <a:rPr lang="en-GB" sz="2800" dirty="0" err="1" smtClean="0">
                <a:solidFill>
                  <a:srgbClr val="FFFF00"/>
                </a:solidFill>
              </a:rPr>
              <a:t>mediterranean</a:t>
            </a:r>
            <a:r>
              <a:rPr lang="en-GB" sz="2800" dirty="0" smtClean="0">
                <a:solidFill>
                  <a:srgbClr val="FFFF00"/>
                </a:solidFill>
              </a:rPr>
              <a:t> climate 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FFFF00"/>
                </a:solidFill>
              </a:rPr>
              <a:t>This type of grass just needs a small amount of water to survive and still green so there is just a short wet period</a:t>
            </a:r>
            <a:endParaRPr lang="en-GB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rmsc.usgs.gov/files/norock/research/shrubsteppe1-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err="1" smtClean="0">
                <a:ln/>
                <a:solidFill>
                  <a:schemeClr val="accent3"/>
                </a:solidFill>
                <a:effectLst/>
              </a:rPr>
              <a:t>Shrub</a:t>
            </a:r>
            <a:r>
              <a:rPr lang="es-ES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s-ES" sz="8000" b="1" cap="none" spc="0" dirty="0" err="1" smtClean="0">
                <a:ln/>
                <a:solidFill>
                  <a:schemeClr val="accent3"/>
                </a:solidFill>
                <a:effectLst/>
              </a:rPr>
              <a:t>Steppe</a:t>
            </a:r>
            <a:endParaRPr lang="es-ES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142976" y="1785926"/>
            <a:ext cx="68580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2060"/>
                </a:solidFill>
              </a:rPr>
              <a:t>It is composed of small bushes of several types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2060"/>
                </a:solidFill>
              </a:rPr>
              <a:t>It is a abundant in very dry inland places usually near to deserts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2060"/>
                </a:solidFill>
              </a:rPr>
              <a:t>Massive extensions of low land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2060"/>
                </a:solidFill>
              </a:rPr>
              <a:t>Habitat of many small animals</a:t>
            </a:r>
            <a:endParaRPr lang="en-GB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351</Words>
  <Application>Microsoft Office PowerPoint</Application>
  <PresentationFormat>Presentación en pantalla (4:3)</PresentationFormat>
  <Paragraphs>109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oscar</dc:creator>
  <cp:lastModifiedBy>oscar</cp:lastModifiedBy>
  <cp:revision>70</cp:revision>
  <dcterms:created xsi:type="dcterms:W3CDTF">2013-02-24T15:41:55Z</dcterms:created>
  <dcterms:modified xsi:type="dcterms:W3CDTF">2013-02-27T21:32:18Z</dcterms:modified>
</cp:coreProperties>
</file>